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Helvetica Neue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regular.fntdata"/><Relationship Id="rId11" Type="http://schemas.openxmlformats.org/officeDocument/2006/relationships/slide" Target="slides/slide6.xml"/><Relationship Id="rId22" Type="http://schemas.openxmlformats.org/officeDocument/2006/relationships/font" Target="fonts/HelveticaNeue-italic.fntdata"/><Relationship Id="rId10" Type="http://schemas.openxmlformats.org/officeDocument/2006/relationships/slide" Target="slides/slide5.xml"/><Relationship Id="rId21" Type="http://schemas.openxmlformats.org/officeDocument/2006/relationships/font" Target="fonts/HelveticaNeue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HelveticaNeue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c5b805a9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9c5b805a9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3985ddcaa_4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a3985ddcaa_4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425467df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425467df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3985ddcaa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a3985ddcaa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3985ddcaa_4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3985ddcaa_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a3985ddcaa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a3985ddca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a3985ddcaa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a3985ddcaa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3985ddcaa_4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a3985ddcaa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a3985ddcaa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a3985ddcaa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3985ddcaa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3985ddcaa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9d4cc76c6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9d4cc76c6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9e94a43c5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9e94a43c5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3985ddcaa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3985ddcaa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/>
          <p:nvPr>
            <p:ph idx="2" type="pic"/>
          </p:nvPr>
        </p:nvSpPr>
        <p:spPr>
          <a:xfrm>
            <a:off x="1792288" y="628649"/>
            <a:ext cx="5486400" cy="29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7" name="Google Shape;17;p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457200" y="571500"/>
            <a:ext cx="30084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3575050" y="571500"/>
            <a:ext cx="5111700" cy="40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3" name="Google Shape;23;p3"/>
          <p:cNvSpPr txBox="1"/>
          <p:nvPr>
            <p:ph idx="2" type="body"/>
          </p:nvPr>
        </p:nvSpPr>
        <p:spPr>
          <a:xfrm>
            <a:off x="457200" y="1143000"/>
            <a:ext cx="3008400" cy="3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457200" y="594122"/>
            <a:ext cx="82296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457200"/>
            <a:ext cx="82296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8" name="Google Shape;48;p7"/>
          <p:cNvSpPr txBox="1"/>
          <p:nvPr>
            <p:ph type="ctrTitle"/>
          </p:nvPr>
        </p:nvSpPr>
        <p:spPr>
          <a:xfrm>
            <a:off x="457200" y="628651"/>
            <a:ext cx="8229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type="title"/>
          </p:nvPr>
        </p:nvSpPr>
        <p:spPr>
          <a:xfrm>
            <a:off x="457200" y="3305175"/>
            <a:ext cx="82296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" type="body"/>
          </p:nvPr>
        </p:nvSpPr>
        <p:spPr>
          <a:xfrm>
            <a:off x="457200" y="2180035"/>
            <a:ext cx="82296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0" name="Google Shape;60;p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body copy">
  <p:cSld name="Title with body cop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571500"/>
            <a:ext cx="822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descr="red_neu_logo.png" id="11" name="Google Shape;11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7200" y="205978"/>
            <a:ext cx="2057401" cy="1940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12;p1"/>
          <p:cNvCxnSpPr/>
          <p:nvPr/>
        </p:nvCxnSpPr>
        <p:spPr>
          <a:xfrm>
            <a:off x="457200" y="457200"/>
            <a:ext cx="8229600" cy="0"/>
          </a:xfrm>
          <a:prstGeom prst="straightConnector1">
            <a:avLst/>
          </a:prstGeom>
          <a:noFill/>
          <a:ln cap="flat" cmpd="sng" w="25400">
            <a:solidFill>
              <a:srgbClr val="D9D9D9"/>
            </a:solidFill>
            <a:prstDash val="solid"/>
            <a:miter lim="800000"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Overhead Guidance System</a:t>
            </a:r>
            <a:endParaRPr/>
          </a:p>
        </p:txBody>
      </p:sp>
      <p:sp>
        <p:nvSpPr>
          <p:cNvPr id="71" name="Google Shape;71;p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"/>
              <a:t>Josh Field, Blake McHale, James Tyler &amp; Theodore Lutkus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/>
          <p:nvPr>
            <p:ph idx="1" type="body"/>
          </p:nvPr>
        </p:nvSpPr>
        <p:spPr>
          <a:xfrm>
            <a:off x="457200" y="1200150"/>
            <a:ext cx="80910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Torque PID feedback controller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Hooke’s Law applied to SEA spring displacements to measure torque</a:t>
            </a:r>
            <a:endParaRPr sz="2400"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"/>
              <a:t>Reference maps “left-right” path planning to torque applied to client</a:t>
            </a:r>
            <a:endParaRPr sz="32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0"/>
          <p:cNvSpPr txBox="1"/>
          <p:nvPr>
            <p:ph type="ctrTitle"/>
          </p:nvPr>
        </p:nvSpPr>
        <p:spPr>
          <a:xfrm>
            <a:off x="457200" y="628651"/>
            <a:ext cx="8229600" cy="57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Scope - Guidance Control</a:t>
            </a:r>
            <a:endParaRPr/>
          </a:p>
        </p:txBody>
      </p:sp>
      <p:pic>
        <p:nvPicPr>
          <p:cNvPr id="153" name="Google Shape;15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8850" y="3461925"/>
            <a:ext cx="6106275" cy="15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/>
          <p:nvPr>
            <p:ph idx="1" type="body"/>
          </p:nvPr>
        </p:nvSpPr>
        <p:spPr>
          <a:xfrm>
            <a:off x="108875" y="1200150"/>
            <a:ext cx="90351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rtl="0" algn="l">
              <a:spcBef>
                <a:spcPts val="480"/>
              </a:spcBef>
              <a:spcAft>
                <a:spcPts val="0"/>
              </a:spcAft>
              <a:buSzPts val="2300"/>
              <a:buChar char="•"/>
            </a:pPr>
            <a:r>
              <a:rPr lang="en" sz="2300"/>
              <a:t>SEA Guidance Components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–"/>
            </a:pPr>
            <a:r>
              <a:rPr lang="en" sz="2300"/>
              <a:t>High-precision servo motor (~$20-30)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–"/>
            </a:pPr>
            <a:r>
              <a:rPr lang="en" sz="2300"/>
              <a:t>Springs (~$10)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–"/>
            </a:pPr>
            <a:r>
              <a:rPr lang="en" sz="2300"/>
              <a:t>Bowden cables (~$20)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–"/>
            </a:pPr>
            <a:r>
              <a:rPr lang="en" sz="2300"/>
              <a:t>3D printed material costs (~$15)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" sz="2300"/>
              <a:t>STM32F411 Guidance Microcontroller (Owned already)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" sz="2300"/>
              <a:t>Potentiometer for SEA spring feedback sensing (~$5)</a:t>
            </a:r>
            <a:endParaRPr sz="2300"/>
          </a:p>
        </p:txBody>
      </p:sp>
      <p:sp>
        <p:nvSpPr>
          <p:cNvPr id="159" name="Google Shape;159;p21"/>
          <p:cNvSpPr txBox="1"/>
          <p:nvPr>
            <p:ph type="ctrTitle"/>
          </p:nvPr>
        </p:nvSpPr>
        <p:spPr>
          <a:xfrm>
            <a:off x="457200" y="628651"/>
            <a:ext cx="8229600" cy="57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Budgeted Items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>
            <p:ph type="ctrTitle"/>
          </p:nvPr>
        </p:nvSpPr>
        <p:spPr>
          <a:xfrm>
            <a:off x="457200" y="628651"/>
            <a:ext cx="8229600" cy="57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pic>
        <p:nvPicPr>
          <p:cNvPr id="165" name="Google Shape;165;p22"/>
          <p:cNvPicPr preferRelativeResize="0"/>
          <p:nvPr/>
        </p:nvPicPr>
        <p:blipFill rotWithShape="1">
          <a:blip r:embed="rId3">
            <a:alphaModFix/>
          </a:blip>
          <a:srcRect b="0" l="0" r="0" t="12967"/>
          <a:stretch/>
        </p:blipFill>
        <p:spPr>
          <a:xfrm>
            <a:off x="152400" y="1613099"/>
            <a:ext cx="8839202" cy="303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>
            <p:ph idx="1" type="body"/>
          </p:nvPr>
        </p:nvSpPr>
        <p:spPr>
          <a:xfrm>
            <a:off x="457200" y="1200150"/>
            <a:ext cx="81177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Guide all individuals safely to their destination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Identify locations to avoid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Use </a:t>
            </a:r>
            <a:r>
              <a:rPr lang="en"/>
              <a:t>app t</a:t>
            </a:r>
            <a:r>
              <a:rPr lang="en"/>
              <a:t>o give updates about plan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Generate optimal paths through residential areas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Dynamic object identification and avoidance</a:t>
            </a:r>
            <a:endParaRPr/>
          </a:p>
        </p:txBody>
      </p:sp>
      <p:sp>
        <p:nvSpPr>
          <p:cNvPr id="171" name="Google Shape;171;p23"/>
          <p:cNvSpPr txBox="1"/>
          <p:nvPr>
            <p:ph type="ctrTitle"/>
          </p:nvPr>
        </p:nvSpPr>
        <p:spPr>
          <a:xfrm>
            <a:off x="457200" y="628651"/>
            <a:ext cx="8229600" cy="57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Applications - Universal Design</a:t>
            </a:r>
            <a:endParaRPr/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4350" y="3296924"/>
            <a:ext cx="2875300" cy="17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>
            <p:ph type="ctrTitle"/>
          </p:nvPr>
        </p:nvSpPr>
        <p:spPr>
          <a:xfrm>
            <a:off x="457200" y="2404801"/>
            <a:ext cx="8229600" cy="57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The Problem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Approach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Technical Scope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Timeline &amp; Budget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Future Applications</a:t>
            </a:r>
            <a:endParaRPr/>
          </a:p>
        </p:txBody>
      </p:sp>
      <p:sp>
        <p:nvSpPr>
          <p:cNvPr id="77" name="Google Shape;77;p12"/>
          <p:cNvSpPr txBox="1"/>
          <p:nvPr>
            <p:ph type="ctrTitle"/>
          </p:nvPr>
        </p:nvSpPr>
        <p:spPr>
          <a:xfrm>
            <a:off x="457200" y="628651"/>
            <a:ext cx="8229600" cy="57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457200" y="1200150"/>
            <a:ext cx="49128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Background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In 2015 there were 36 million blind people </a:t>
            </a:r>
            <a:r>
              <a:rPr lang="en"/>
              <a:t>worldwide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Guide dogs cost around $48,000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Visually impaired need help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Challenges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Find crosswalk safely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Intuitive to use</a:t>
            </a:r>
            <a:endParaRPr/>
          </a:p>
        </p:txBody>
      </p:sp>
      <p:sp>
        <p:nvSpPr>
          <p:cNvPr id="83" name="Google Shape;83;p13"/>
          <p:cNvSpPr txBox="1"/>
          <p:nvPr>
            <p:ph type="ctrTitle"/>
          </p:nvPr>
        </p:nvSpPr>
        <p:spPr>
          <a:xfrm>
            <a:off x="457200" y="628651"/>
            <a:ext cx="8229600" cy="57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pic>
        <p:nvPicPr>
          <p:cNvPr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6625" y="1387925"/>
            <a:ext cx="2788000" cy="168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rtl="0" algn="l">
              <a:spcBef>
                <a:spcPts val="560"/>
              </a:spcBef>
              <a:spcAft>
                <a:spcPts val="0"/>
              </a:spcAft>
              <a:buSzPts val="2500"/>
              <a:buChar char="•"/>
            </a:pPr>
            <a:r>
              <a:rPr lang="en" sz="2500"/>
              <a:t>Human</a:t>
            </a:r>
            <a:endParaRPr sz="25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–"/>
            </a:pPr>
            <a:r>
              <a:rPr lang="en" sz="2100"/>
              <a:t>Blind or possesses visual limitations, likely has increased auditory and </a:t>
            </a:r>
            <a:r>
              <a:rPr lang="en" sz="2100"/>
              <a:t>tactile</a:t>
            </a:r>
            <a:r>
              <a:rPr lang="en" sz="2100"/>
              <a:t> perception, able to use a sighted guide</a:t>
            </a:r>
            <a:endParaRPr sz="21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" sz="2500"/>
              <a:t>Activity</a:t>
            </a:r>
            <a:endParaRPr sz="25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–"/>
            </a:pPr>
            <a:r>
              <a:rPr lang="en" sz="2100"/>
              <a:t>Needs to be able travel through busy areas safely (without impacting obstacles)</a:t>
            </a:r>
            <a:endParaRPr sz="21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" sz="2500"/>
              <a:t>Assistive Technology</a:t>
            </a:r>
            <a:endParaRPr sz="25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–"/>
            </a:pPr>
            <a:r>
              <a:rPr lang="en" sz="2100"/>
              <a:t>Use a “sighted” computer to detect obstacles and plan a safe, efficient path</a:t>
            </a:r>
            <a:endParaRPr sz="2100"/>
          </a:p>
        </p:txBody>
      </p:sp>
      <p:sp>
        <p:nvSpPr>
          <p:cNvPr id="90" name="Google Shape;90;p14"/>
          <p:cNvSpPr txBox="1"/>
          <p:nvPr>
            <p:ph type="ctrTitle"/>
          </p:nvPr>
        </p:nvSpPr>
        <p:spPr>
          <a:xfrm>
            <a:off x="457200" y="628651"/>
            <a:ext cx="8229600" cy="57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Human-Centric Design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150" y="200100"/>
            <a:ext cx="7025701" cy="494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spcBef>
                <a:spcPts val="56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Full Scope: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–"/>
            </a:pPr>
            <a:r>
              <a:rPr lang="en" sz="2200"/>
              <a:t>On-board computing</a:t>
            </a:r>
            <a:endParaRPr sz="22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Jetson (Nano, TX2, Xavier, etc.)</a:t>
            </a:r>
            <a:endParaRPr sz="18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–"/>
            </a:pPr>
            <a:r>
              <a:rPr lang="en" sz="2200"/>
              <a:t>Depth c</a:t>
            </a:r>
            <a:r>
              <a:rPr lang="en" sz="2200"/>
              <a:t>amera (Intel Realsense)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–"/>
            </a:pPr>
            <a:r>
              <a:rPr lang="en" sz="2200"/>
              <a:t>Flight controller (Pixhawk 4)</a:t>
            </a:r>
            <a:endParaRPr sz="22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IMU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GPS</a:t>
            </a:r>
            <a:endParaRPr sz="18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–"/>
            </a:pPr>
            <a:r>
              <a:rPr lang="en" sz="2200"/>
              <a:t>Drone platform (DJI Matrice 100)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Our Scope: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–"/>
            </a:pPr>
            <a:r>
              <a:rPr lang="en" sz="2200"/>
              <a:t>Fixed camera + simulation</a:t>
            </a:r>
            <a:endParaRPr sz="2200"/>
          </a:p>
        </p:txBody>
      </p:sp>
      <p:sp>
        <p:nvSpPr>
          <p:cNvPr id="101" name="Google Shape;101;p16"/>
          <p:cNvSpPr txBox="1"/>
          <p:nvPr>
            <p:ph type="ctrTitle"/>
          </p:nvPr>
        </p:nvSpPr>
        <p:spPr>
          <a:xfrm>
            <a:off x="457200" y="628651"/>
            <a:ext cx="8229600" cy="57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Scope - Aerial Hardware</a:t>
            </a:r>
            <a:endParaRPr/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2100" y="1225425"/>
            <a:ext cx="2386824" cy="177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2187" y="3026900"/>
            <a:ext cx="1104200" cy="90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2700" y="4073891"/>
            <a:ext cx="1168150" cy="77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25610" y="4073900"/>
            <a:ext cx="1339563" cy="77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457200" y="1200150"/>
            <a:ext cx="55521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spcBef>
                <a:spcPts val="56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ROS as a communication framework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Simulation</a:t>
            </a:r>
            <a:endParaRPr sz="2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Gazebo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Ardupilot</a:t>
            </a:r>
            <a:endParaRPr sz="18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Computer vision</a:t>
            </a:r>
            <a:endParaRPr sz="2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AprilTags as obstacles </a:t>
            </a:r>
            <a:endParaRPr sz="18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Path planning</a:t>
            </a:r>
            <a:endParaRPr sz="18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Issuing scalar-value tactile guidance for operator via wireless network:</a:t>
            </a:r>
            <a:endParaRPr sz="2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“move left” or “move right”</a:t>
            </a:r>
            <a:endParaRPr sz="1800"/>
          </a:p>
          <a:p>
            <a:pPr indent="0" lvl="0" marL="4572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7"/>
          <p:cNvSpPr txBox="1"/>
          <p:nvPr>
            <p:ph type="ctrTitle"/>
          </p:nvPr>
        </p:nvSpPr>
        <p:spPr>
          <a:xfrm>
            <a:off x="457200" y="628651"/>
            <a:ext cx="8229600" cy="57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Technical Scope - Software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5500" y="1234151"/>
            <a:ext cx="2829900" cy="1947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7092" y="3382126"/>
            <a:ext cx="1135601" cy="1514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 rotWithShape="1">
          <a:blip r:embed="rId5">
            <a:alphaModFix/>
          </a:blip>
          <a:srcRect b="0" l="0" r="51290" t="0"/>
          <a:stretch/>
        </p:blipFill>
        <p:spPr>
          <a:xfrm>
            <a:off x="7416900" y="3382125"/>
            <a:ext cx="1516465" cy="151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ctrTitle"/>
          </p:nvPr>
        </p:nvSpPr>
        <p:spPr>
          <a:xfrm>
            <a:off x="457200" y="628651"/>
            <a:ext cx="8229600" cy="57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Process</a:t>
            </a:r>
            <a:endParaRPr/>
          </a:p>
        </p:txBody>
      </p:sp>
      <p:sp>
        <p:nvSpPr>
          <p:cNvPr id="120" name="Google Shape;120;p18"/>
          <p:cNvSpPr/>
          <p:nvPr/>
        </p:nvSpPr>
        <p:spPr>
          <a:xfrm>
            <a:off x="2545850" y="2175875"/>
            <a:ext cx="1601700" cy="488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AprilTag Pose Estimation</a:t>
            </a:r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997775" y="2764125"/>
            <a:ext cx="1125000" cy="3627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</a:t>
            </a:r>
            <a:endParaRPr/>
          </a:p>
        </p:txBody>
      </p:sp>
      <p:sp>
        <p:nvSpPr>
          <p:cNvPr id="122" name="Google Shape;122;p18"/>
          <p:cNvSpPr/>
          <p:nvPr/>
        </p:nvSpPr>
        <p:spPr>
          <a:xfrm>
            <a:off x="4570963" y="2701275"/>
            <a:ext cx="1601700" cy="488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 Planning</a:t>
            </a:r>
            <a:endParaRPr/>
          </a:p>
        </p:txBody>
      </p:sp>
      <p:sp>
        <p:nvSpPr>
          <p:cNvPr id="123" name="Google Shape;123;p18"/>
          <p:cNvSpPr/>
          <p:nvPr/>
        </p:nvSpPr>
        <p:spPr>
          <a:xfrm>
            <a:off x="6411325" y="2549200"/>
            <a:ext cx="1601700" cy="792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Guidance Command Generation</a:t>
            </a:r>
            <a:endParaRPr/>
          </a:p>
        </p:txBody>
      </p:sp>
      <p:cxnSp>
        <p:nvCxnSpPr>
          <p:cNvPr id="124" name="Google Shape;124;p18"/>
          <p:cNvCxnSpPr>
            <a:stCxn id="122" idx="3"/>
            <a:endCxn id="123" idx="1"/>
          </p:cNvCxnSpPr>
          <p:nvPr/>
        </p:nvCxnSpPr>
        <p:spPr>
          <a:xfrm>
            <a:off x="6172663" y="2945475"/>
            <a:ext cx="23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" name="Google Shape;125;p18"/>
          <p:cNvSpPr/>
          <p:nvPr/>
        </p:nvSpPr>
        <p:spPr>
          <a:xfrm>
            <a:off x="2545850" y="3189675"/>
            <a:ext cx="1601700" cy="488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 </a:t>
            </a:r>
            <a:r>
              <a:rPr lang="en"/>
              <a:t>Pose Estimation</a:t>
            </a:r>
            <a:endParaRPr/>
          </a:p>
        </p:txBody>
      </p:sp>
      <p:cxnSp>
        <p:nvCxnSpPr>
          <p:cNvPr id="126" name="Google Shape;126;p18"/>
          <p:cNvCxnSpPr>
            <a:stCxn id="120" idx="1"/>
            <a:endCxn id="125" idx="1"/>
          </p:cNvCxnSpPr>
          <p:nvPr/>
        </p:nvCxnSpPr>
        <p:spPr>
          <a:xfrm>
            <a:off x="2545850" y="2420075"/>
            <a:ext cx="600" cy="10137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27" name="Google Shape;127;p18"/>
          <p:cNvCxnSpPr>
            <a:stCxn id="120" idx="3"/>
            <a:endCxn id="125" idx="3"/>
          </p:cNvCxnSpPr>
          <p:nvPr/>
        </p:nvCxnSpPr>
        <p:spPr>
          <a:xfrm>
            <a:off x="4147550" y="2420075"/>
            <a:ext cx="600" cy="1013700"/>
          </a:xfrm>
          <a:prstGeom prst="bentConnector3">
            <a:avLst>
              <a:gd fmla="val 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" name="Google Shape;128;p18"/>
          <p:cNvCxnSpPr>
            <a:stCxn id="121" idx="3"/>
          </p:cNvCxnSpPr>
          <p:nvPr/>
        </p:nvCxnSpPr>
        <p:spPr>
          <a:xfrm>
            <a:off x="2122775" y="2945475"/>
            <a:ext cx="19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18"/>
          <p:cNvCxnSpPr>
            <a:stCxn id="122" idx="1"/>
          </p:cNvCxnSpPr>
          <p:nvPr/>
        </p:nvCxnSpPr>
        <p:spPr>
          <a:xfrm rot="10800000">
            <a:off x="4384963" y="2945475"/>
            <a:ext cx="18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idx="1" type="body"/>
          </p:nvPr>
        </p:nvSpPr>
        <p:spPr>
          <a:xfrm>
            <a:off x="250500" y="1200150"/>
            <a:ext cx="54912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Series elastic actuators (SEA)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Safe, compliant force to guide</a:t>
            </a:r>
            <a:endParaRPr/>
          </a:p>
          <a:p>
            <a:pPr indent="0" lvl="0" marL="9144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Bowden cables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Flexible power transmission so client does not need to hold motor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Keeps motor and other electronics dry when raining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 rotWithShape="1">
          <a:blip r:embed="rId3">
            <a:alphaModFix/>
          </a:blip>
          <a:srcRect b="0" l="1487" r="0" t="0"/>
          <a:stretch/>
        </p:blipFill>
        <p:spPr>
          <a:xfrm rot="5400000">
            <a:off x="5771513" y="2147263"/>
            <a:ext cx="3879100" cy="179697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/>
          <p:nvPr/>
        </p:nvSpPr>
        <p:spPr>
          <a:xfrm>
            <a:off x="5818725" y="1376600"/>
            <a:ext cx="17307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Motor </a:t>
            </a:r>
            <a:endParaRPr b="1">
              <a:solidFill>
                <a:srgbClr val="4A86E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(Away from hand)</a:t>
            </a:r>
            <a:endParaRPr b="1">
              <a:solidFill>
                <a:srgbClr val="4A86E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" name="Google Shape;137;p19"/>
          <p:cNvSpPr txBox="1"/>
          <p:nvPr/>
        </p:nvSpPr>
        <p:spPr>
          <a:xfrm>
            <a:off x="6286700" y="2616900"/>
            <a:ext cx="10386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Bowden Cables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8" name="Google Shape;138;p19"/>
          <p:cNvSpPr txBox="1"/>
          <p:nvPr/>
        </p:nvSpPr>
        <p:spPr>
          <a:xfrm>
            <a:off x="6155850" y="3483875"/>
            <a:ext cx="10386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Elastic Springs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5708525" y="4010925"/>
            <a:ext cx="13155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Output Lever (At Hand) </a:t>
            </a:r>
            <a:endParaRPr b="1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0" name="Google Shape;140;p19"/>
          <p:cNvCxnSpPr/>
          <p:nvPr/>
        </p:nvCxnSpPr>
        <p:spPr>
          <a:xfrm>
            <a:off x="7035550" y="2979500"/>
            <a:ext cx="219000" cy="96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19"/>
          <p:cNvCxnSpPr/>
          <p:nvPr/>
        </p:nvCxnSpPr>
        <p:spPr>
          <a:xfrm>
            <a:off x="6883150" y="3741500"/>
            <a:ext cx="219000" cy="96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19"/>
          <p:cNvSpPr txBox="1"/>
          <p:nvPr/>
        </p:nvSpPr>
        <p:spPr>
          <a:xfrm>
            <a:off x="6473850" y="4768123"/>
            <a:ext cx="1225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Move left</a:t>
            </a:r>
            <a:endParaRPr b="1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7545950" y="4767425"/>
            <a:ext cx="1315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Move right</a:t>
            </a:r>
            <a:endParaRPr b="1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4" name="Google Shape;144;p19"/>
          <p:cNvSpPr txBox="1"/>
          <p:nvPr>
            <p:ph type="ctrTitle"/>
          </p:nvPr>
        </p:nvSpPr>
        <p:spPr>
          <a:xfrm>
            <a:off x="457200" y="628651"/>
            <a:ext cx="8229600" cy="57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Scope - Tactile Guidance</a:t>
            </a:r>
            <a:endParaRPr/>
          </a:p>
        </p:txBody>
      </p:sp>
      <p:cxnSp>
        <p:nvCxnSpPr>
          <p:cNvPr id="145" name="Google Shape;145;p19"/>
          <p:cNvCxnSpPr/>
          <p:nvPr/>
        </p:nvCxnSpPr>
        <p:spPr>
          <a:xfrm>
            <a:off x="7081962" y="4490325"/>
            <a:ext cx="9000" cy="365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" name="Google Shape;146;p19"/>
          <p:cNvCxnSpPr/>
          <p:nvPr/>
        </p:nvCxnSpPr>
        <p:spPr>
          <a:xfrm>
            <a:off x="8199212" y="4490325"/>
            <a:ext cx="9000" cy="365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werpoint_newNEU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